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1e13b76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1e13b76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1e13b76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1e13b76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21e13b76d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21e13b76d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1e13b7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1e13b7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1e13b76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1e13b76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e13b76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e13b76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1e13b76d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1e13b76d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21e13b76d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21e13b76d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1e13b76d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1e13b76d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Cardiovascular Disease Prediction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188: Machine Learning and Data-Driven Modeling in Bioengineering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Nilay Shah, Aditya Gorla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Conclusion/Future Directions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9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 Loss of 0.42277 achieved with best model submitted to competition - top 21% of submissions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Continue to optimize model to achieve log loss ~0.25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Logistic Regression model minimizes false positives, while SVM model minimizes false negatives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Considering combining  dataset with predictions from logistic regression  and SVM  models to train boosted decision trees to improve Sensitivity and Specificity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Cardiovascular disease(CVD) is number one cause of death worldwide and leads to more than 600,000 deaths in the United States annually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CVD healthcare is still very reactive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We would like it to be proactive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73" y="1667013"/>
            <a:ext cx="3231375" cy="30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CVD dataset was obtained from a challenge hosted by </a:t>
            </a: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</a:rPr>
              <a:t>DrivenData </a:t>
            </a:r>
            <a:endParaRPr sz="14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</a:rPr>
              <a:t>It was compiled  from the Cleveland Heart Disease Database</a:t>
            </a:r>
            <a:endParaRPr sz="14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</a:rPr>
              <a:t>Consists of a subset of 14 attributes  from 180 patients </a:t>
            </a:r>
            <a:endParaRPr sz="14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  <a:highlight>
                  <a:schemeClr val="lt1"/>
                </a:highlight>
              </a:rPr>
              <a:t>Has ordinal, numerical and categorical data </a:t>
            </a:r>
            <a:endParaRPr sz="14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Model Evaluation Metrics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Precision:  </a:t>
            </a:r>
            <a:r>
              <a:rPr lang="en"/>
              <a:t>∑ True Positive/ ∑ Predicted Positive (i.e. the ability of the classifier to not label a sample as positive if it is negative)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Recall:  </a:t>
            </a:r>
            <a:r>
              <a:rPr lang="en"/>
              <a:t>True Positive rate or Sensitivity. ∑ True Positive/ ∑ All Positive (i.e the ability of the classifier to find all the positive samples)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Log Loss:  </a:t>
            </a:r>
            <a:r>
              <a:rPr lang="en"/>
              <a:t>measures the performance of a classification model’s predictive ability by penalizing the predicted probability as it diverges from the actual label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ROC AUC:</a:t>
            </a:r>
            <a:r>
              <a:rPr lang="en"/>
              <a:t> quantifies the diagnostic ability of a binary classifier system as its discrimination threshold is varied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0" y="914900"/>
            <a:ext cx="3014379" cy="3500000"/>
            <a:chOff x="0" y="1189760"/>
            <a:chExt cx="2609400" cy="3500000"/>
          </a:xfrm>
        </p:grpSpPr>
        <p:sp>
          <p:nvSpPr>
            <p:cNvPr id="112" name="Google Shape;112;p17"/>
            <p:cNvSpPr/>
            <p:nvPr/>
          </p:nvSpPr>
          <p:spPr>
            <a:xfrm>
              <a:off x="0" y="1189760"/>
              <a:ext cx="26094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 Selection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132338" y="2074060"/>
              <a:ext cx="2226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Recursive feature elimination with cross-validation (RFECV) 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Run with both logistic regression model and linear support vector classifier 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Produced 6 common features and 3 variable features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4" name="Google Shape;114;p17"/>
          <p:cNvGrpSpPr/>
          <p:nvPr/>
        </p:nvGrpSpPr>
        <p:grpSpPr>
          <a:xfrm>
            <a:off x="2535926" y="914900"/>
            <a:ext cx="2557496" cy="3483050"/>
            <a:chOff x="2060849" y="1189775"/>
            <a:chExt cx="2743800" cy="3483050"/>
          </a:xfrm>
        </p:grpSpPr>
        <p:sp>
          <p:nvSpPr>
            <p:cNvPr id="115" name="Google Shape;115;p17"/>
            <p:cNvSpPr/>
            <p:nvPr/>
          </p:nvSpPr>
          <p:spPr>
            <a:xfrm>
              <a:off x="2060849" y="1189775"/>
              <a:ext cx="27438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Parameter Optimization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2395295" y="2057125"/>
              <a:ext cx="2141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Created a powerset of the 3 variable features and combined each with the 6 common ones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Determined optimal combination of features for each classifier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Used GridSearchCV to exhaustively search parameter values with cross-validation 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50800" marR="50800" lvl="0" indent="0" algn="l" rtl="0">
                <a:lnSpc>
                  <a:spcPct val="12142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050"/>
            </a:p>
            <a:p>
              <a:pPr marL="50800" marR="50800" lvl="0" indent="0" algn="l" rtl="0">
                <a:lnSpc>
                  <a:spcPct val="12142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050"/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676332" y="914900"/>
            <a:ext cx="2557564" cy="3483050"/>
            <a:chOff x="4329974" y="1189775"/>
            <a:chExt cx="2541300" cy="3483050"/>
          </a:xfrm>
        </p:grpSpPr>
        <p:sp>
          <p:nvSpPr>
            <p:cNvPr id="118" name="Google Shape;118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Building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4478939" y="2057125"/>
              <a:ext cx="2039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Built logistic regression and SVM models with the  best  no. of features for each and their  optimized parameters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Logistic Regression: 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SVM Model: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6714898" y="914900"/>
            <a:ext cx="2223000" cy="3483050"/>
            <a:chOff x="6714898" y="1189775"/>
            <a:chExt cx="2223000" cy="3483050"/>
          </a:xfrm>
        </p:grpSpPr>
        <p:sp>
          <p:nvSpPr>
            <p:cNvPr id="121" name="Google Shape;121;p17"/>
            <p:cNvSpPr/>
            <p:nvPr/>
          </p:nvSpPr>
          <p:spPr>
            <a:xfrm>
              <a:off x="6714898" y="1189775"/>
              <a:ext cx="2223000" cy="669000"/>
            </a:xfrm>
            <a:prstGeom prst="chevron">
              <a:avLst>
                <a:gd name="adj" fmla="val 50000"/>
              </a:avLst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K-fold Cross-Validation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Ran stratified 80-fold Cross-Validation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22860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Stratification ensures each fold contained roughly the same proportions of the two types of class labels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2" y="3362200"/>
            <a:ext cx="2368750" cy="156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600050" y="3096700"/>
            <a:ext cx="2524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/>
              <a:t>{'logistic__C': 0.02, 'logistic__penalty': 'l2', 'logistic__solver': 'newton-cg'}</a:t>
            </a:r>
            <a:endParaRPr sz="1050" i="1"/>
          </a:p>
        </p:txBody>
      </p:sp>
      <p:sp>
        <p:nvSpPr>
          <p:cNvPr id="125" name="Google Shape;125;p17"/>
          <p:cNvSpPr txBox="1"/>
          <p:nvPr/>
        </p:nvSpPr>
        <p:spPr>
          <a:xfrm>
            <a:off x="5093394" y="4025425"/>
            <a:ext cx="15375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highlight>
                  <a:srgbClr val="FFFFFF"/>
                </a:highlight>
              </a:rPr>
              <a:t>{'svc__C': 0.05, 'svc__degree': 3, 'svc__gamma': 'auto', 'svc__kernel': 'poly'}</a:t>
            </a:r>
            <a:endParaRPr sz="1050" i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7650" y="11261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Regressions Results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6106175" y="4772175"/>
            <a:ext cx="21591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103450" y="4772175"/>
            <a:ext cx="49371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Data obtained from 80-fold Stratified Cross Validation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421450" y="4474350"/>
            <a:ext cx="1971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Predicted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 rot="-5400000">
            <a:off x="4670825" y="3062525"/>
            <a:ext cx="12297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True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0AF7-DF2A-4049-9457-15A4500C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875" y="2096910"/>
            <a:ext cx="3566160" cy="237744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C02D90-6855-4B98-8902-953E23002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53" y="1973141"/>
            <a:ext cx="3730752" cy="2487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7157500" y="618875"/>
            <a:ext cx="17679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Log loss: 0.458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38" y="2012750"/>
            <a:ext cx="7015925" cy="21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SVC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6269050" y="4550550"/>
            <a:ext cx="1971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Predicted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4518425" y="3138725"/>
            <a:ext cx="12297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True Value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32;p18">
            <a:extLst>
              <a:ext uri="{FF2B5EF4-FFF2-40B4-BE49-F238E27FC236}">
                <a16:creationId xmlns:a16="http://schemas.microsoft.com/office/drawing/2014/main" id="{611EC9C4-A4F6-4DFC-958C-4B7FC52A2CE2}"/>
              </a:ext>
            </a:extLst>
          </p:cNvPr>
          <p:cNvSpPr txBox="1"/>
          <p:nvPr/>
        </p:nvSpPr>
        <p:spPr>
          <a:xfrm>
            <a:off x="2103450" y="4772175"/>
            <a:ext cx="49371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Data obtained from 80-fold Stratified Cross Validation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440D8-25A1-4291-ABBC-C6CAC41C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93" y="2101578"/>
            <a:ext cx="3564219" cy="237614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16A4094-F537-4A77-9EC1-3F0F149F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50" y="2069533"/>
            <a:ext cx="3730439" cy="24869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048950"/>
            <a:ext cx="63055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On-screen Show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Roboto</vt:lpstr>
      <vt:lpstr>Raleway</vt:lpstr>
      <vt:lpstr>Arial</vt:lpstr>
      <vt:lpstr>Streamline</vt:lpstr>
      <vt:lpstr>Cardiovascular Disease Prediction</vt:lpstr>
      <vt:lpstr>Introduction</vt:lpstr>
      <vt:lpstr>Data</vt:lpstr>
      <vt:lpstr>Key Model Evaluation Metrics</vt:lpstr>
      <vt:lpstr>PowerPoint Presentation</vt:lpstr>
      <vt:lpstr>Logistic Regressions Results</vt:lpstr>
      <vt:lpstr>PowerPoint Presentation</vt:lpstr>
      <vt:lpstr>SVC Results </vt:lpstr>
      <vt:lpstr>PowerPoint Presentation</vt:lpstr>
      <vt:lpstr>Conclusion/Future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Cardiovascular Disease Prediction</dc:title>
  <cp:lastModifiedBy>Nilay Shah</cp:lastModifiedBy>
  <cp:revision>2</cp:revision>
  <dcterms:modified xsi:type="dcterms:W3CDTF">2019-03-14T01:39:31Z</dcterms:modified>
</cp:coreProperties>
</file>